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26"/>
  </p:notesMasterIdLst>
  <p:handoutMasterIdLst>
    <p:handoutMasterId r:id="rId27"/>
  </p:handoutMasterIdLst>
  <p:sldIdLst>
    <p:sldId id="295" r:id="rId2"/>
    <p:sldId id="317" r:id="rId3"/>
    <p:sldId id="319" r:id="rId4"/>
    <p:sldId id="277" r:id="rId5"/>
    <p:sldId id="276" r:id="rId6"/>
    <p:sldId id="303" r:id="rId7"/>
    <p:sldId id="302" r:id="rId8"/>
    <p:sldId id="291" r:id="rId9"/>
    <p:sldId id="294" r:id="rId10"/>
    <p:sldId id="292" r:id="rId11"/>
    <p:sldId id="293" r:id="rId12"/>
    <p:sldId id="312" r:id="rId13"/>
    <p:sldId id="311" r:id="rId14"/>
    <p:sldId id="287" r:id="rId15"/>
    <p:sldId id="309" r:id="rId16"/>
    <p:sldId id="315" r:id="rId17"/>
    <p:sldId id="278" r:id="rId18"/>
    <p:sldId id="305" r:id="rId19"/>
    <p:sldId id="314" r:id="rId20"/>
    <p:sldId id="316" r:id="rId21"/>
    <p:sldId id="306" r:id="rId22"/>
    <p:sldId id="313" r:id="rId23"/>
    <p:sldId id="289" r:id="rId24"/>
    <p:sldId id="301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921" autoAdjust="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01" y="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6448D79-E899-4661-86A6-B5D01E40AC9C}" type="datetimeFigureOut">
              <a:rPr lang="en-US"/>
              <a:pPr>
                <a:defRPr/>
              </a:pPr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F3F85F-92DF-4D77-81CF-FF3DC6C66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9157F86-CF4B-4658-861E-F6D2479F8754}" type="datetimeFigureOut">
              <a:rPr lang="en-US"/>
              <a:pPr>
                <a:defRPr/>
              </a:pPr>
              <a:t>10/25/2015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4" rIns="96648" bIns="4832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48" tIns="48324" rIns="96648" bIns="483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9F4BFC-BCE3-4898-ADB6-27C8AFAD2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Recommended forms to be handed out:</a:t>
            </a:r>
          </a:p>
          <a:p>
            <a:r>
              <a:rPr lang="en-US" altLang="en-US" smtClean="0"/>
              <a:t>	Intake Sheet – 2010 form available on line at IRS.GOV</a:t>
            </a:r>
          </a:p>
          <a:p>
            <a:r>
              <a:rPr lang="en-US" altLang="en-US" smtClean="0"/>
              <a:t>	IRS Form 1040 - 2010 form available on line at IRS.GOV</a:t>
            </a:r>
          </a:p>
          <a:p>
            <a:r>
              <a:rPr lang="en-US" altLang="en-US" smtClean="0"/>
              <a:t>	Schedule A -2010 form available on line at IRS.GOV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D8A376F-0725-4F34-B816-CA151DEA508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2B03507-2A09-40AD-A959-C9400093F67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E59AA3A-0D36-4181-BA11-BCF871E836D7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7AB5C37-C0EB-4D7C-9041-3060C5B4F39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F837571-A5C2-485F-B19E-FAB9918D10D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5C860A01-7A3A-4130-AA37-4F1F159CED71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Go to TaxPrep4Free power points.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DA59FF5-1A88-4788-9252-357BBDC55C1B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56F9D52-0BB0-4A0A-AE87-E498528CA3C2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E8A59FE-49DF-46BB-B0BB-48595E508891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FC98FEF-2BE3-4AB4-B546-5D9DE440DBF1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CBFB5C0-CF4F-4004-884C-1F5C39DFDF8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7F20097-85B6-44C5-9C54-0480F06BF8B8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501E712-FD53-4E1A-9223-08FEDB777673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CA5F48F-6556-4AA5-873F-FE186F39DA3D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33D6412-9F60-46C4-B669-91D82A67ED8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5BF6BF5-7B33-4EE1-AECF-507592B3270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8B316F8-8D03-41D3-B94C-B84CF573D60D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A4AF2D7-8972-4F4B-898B-3B3DB0224B1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Customize for you facility.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A44549A-69E3-466D-ABF5-4549B748BA03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0C9A706-8416-4E5D-926F-5AA225634E66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8" tIns="48324" rIns="96648" bIns="4832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AB6AA48-ABB0-456B-B536-95E4A2635474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3175" y="638175"/>
            <a:ext cx="4794250" cy="3595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057275" y="4373563"/>
            <a:ext cx="5689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648" tIns="48324" rIns="96648" bIns="4832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5707063"/>
            <a:ext cx="7315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648" tIns="48324" rIns="96648" bIns="4832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1830388"/>
            <a:ext cx="73152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648" tIns="48324" rIns="96648" bIns="4832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4116388"/>
            <a:ext cx="7315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648" tIns="48324" rIns="96648" bIns="4832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0" y="5260975"/>
            <a:ext cx="7315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648" tIns="48324" rIns="96648" bIns="4832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0" y="6626225"/>
            <a:ext cx="7315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648" tIns="48324" rIns="96648" bIns="4832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487363" y="4479925"/>
            <a:ext cx="5770562" cy="401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48" tIns="48324" rIns="96648" bIns="4832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1400">
                <a:cs typeface="Times New Roman" panose="02020603050405020304" pitchFamily="18" charset="0"/>
              </a:rPr>
              <a:t> </a:t>
            </a:r>
            <a:r>
              <a:rPr lang="en-US" altLang="en-US" sz="1200">
                <a:cs typeface="Times New Roman" panose="02020603050405020304" pitchFamily="18" charset="0"/>
              </a:rPr>
              <a:t>All tax information you receive from taxpayers in your Volunteer capacity is strictly confidential and should not, under any circumstances, be disclosed to unauthorized individuals.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1200">
                <a:cs typeface="Times New Roman" panose="02020603050405020304" pitchFamily="18" charset="0"/>
              </a:rPr>
              <a:t>  All volunteers involved in the Volunteer Tax Preparation program must adhere to the guidelines that are stated in Publication 678, Page 5, Confidentiality And Integrity.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12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14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14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14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14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14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sz="14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1400"/>
          </a:p>
        </p:txBody>
      </p:sp>
      <p:sp>
        <p:nvSpPr>
          <p:cNvPr id="24587" name="Rectangle 1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mtClean="0"/>
              <a:t>All tax information you receive from taxpayers in your Volunteer capacity is strictly confidential and should not, under any circumstances, be disclosed to unauthorized individuals.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mtClean="0"/>
              <a:t>All volunteers involved in the Volunteer Tax Preparation program must adhere to the guidelines that are stated in Publication 678, Page 5, Confidentiality and Integrity.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7463" y="0"/>
            <a:ext cx="8763001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 smtClean="0">
                <a:latin typeface="Calibri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/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defRPr/>
                </a:pPr>
                <a:endParaRPr lang="en-US"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/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defRPr/>
                </a:pPr>
                <a:endParaRPr lang="en-US"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797B5-964C-4000-AC48-A4EF45BA58F0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24F7-7551-4579-A608-ABC84A792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7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C0DE-98C4-4D90-96D3-AEE2F3AF0482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78A5-7311-4F24-A83D-73D4A335A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408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71783-C087-43D2-8DB9-F7051C82A72E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571A-9099-40E9-BA17-52A48ED85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901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C8E1-F091-4810-A7D6-8D2BEA39FD17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7117-E637-4EC1-8F6B-4261388B8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7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6505-58ED-40C4-AC1B-C7A66D300EE7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1DF5E-1C47-4F0B-AFF4-F8401467B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202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A921E-44BF-4A9E-BF7A-0BDAD00F513B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413F-C53E-494E-9AE0-9F5399F38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492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29B5-8365-46F4-A853-FA696D6C0D63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91AD-A566-4052-A947-C3A158C6A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102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833E-36D1-4EC6-A5BE-D2F112F227F8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8D7F-6ACD-4742-B8D1-9069078DB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711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3627-8025-4631-9B65-B7B39EB0C604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BE7A-FE71-49FB-B2F8-EDE04AA26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083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 smtClean="0">
                <a:latin typeface="Calibri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79DE378-37A0-43D0-8F98-ACD68F692C5A}" type="datetime1">
              <a:rPr lang="en-US" smtClean="0"/>
              <a:t>10/25/2015</a:t>
            </a:fld>
            <a:endParaRPr lang="en-US" dirty="0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B1EE0E-C11A-4C86-9240-17FE1DD9D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 eaLnBrk="1" hangingPunct="1">
              <a:defRPr sz="10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Morris County  AARP Tax-Aide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TaxWise Familiarization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9924F7-7551-4579-A608-ABC84A7925D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 We Are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Charitable, non-profit program administered by AARP Foundation</a:t>
            </a:r>
          </a:p>
          <a:p>
            <a:pPr eaLnBrk="1" hangingPunct="1"/>
            <a:r>
              <a:rPr lang="en-US" altLang="en-US" smtClean="0"/>
              <a:t>Free, Nationwide, Confidential service</a:t>
            </a:r>
          </a:p>
          <a:p>
            <a:pPr eaLnBrk="1" hangingPunct="1"/>
            <a:r>
              <a:rPr lang="en-US" altLang="en-US" smtClean="0"/>
              <a:t>Help low-to-mid income taxpayers with special attention to age 60+ (VITA/TCE)</a:t>
            </a:r>
          </a:p>
          <a:p>
            <a:pPr eaLnBrk="1" hangingPunct="1"/>
            <a:r>
              <a:rPr lang="en-US" altLang="en-US" smtClean="0"/>
              <a:t>Committed to high-quality service</a:t>
            </a:r>
          </a:p>
          <a:p>
            <a:pPr eaLnBrk="1" hangingPunct="1"/>
            <a:r>
              <a:rPr lang="en-US" altLang="en-US" smtClean="0"/>
              <a:t>Answer tax questions/prepare returns</a:t>
            </a:r>
          </a:p>
          <a:p>
            <a:pPr eaLnBrk="1" hangingPunct="1"/>
            <a:r>
              <a:rPr lang="en-US" altLang="en-US" smtClean="0"/>
              <a:t>Funded 1/3 AARP; 2/3 IRS TCE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 txBox="1">
            <a:spLocks noGrp="1"/>
          </p:cNvSpPr>
          <p:nvPr/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1814857-5B09-4D00-B1F8-C8016CAB1D8C}" type="datetime1"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10/25/2015</a:t>
            </a:fld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Footer Placeholder 4"/>
          <p:cNvSpPr txBox="1">
            <a:spLocks noGrp="1"/>
          </p:cNvSpPr>
          <p:nvPr/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NJ Integrated Training - 2007 Tax Season</a:t>
            </a:r>
          </a:p>
        </p:txBody>
      </p:sp>
      <p:sp>
        <p:nvSpPr>
          <p:cNvPr id="23556" name="Slide Number Placeholder 5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C3F1C1C-9538-4762-B031-652425DFFB23}" type="slidenum"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Insurance Coverage</a:t>
            </a:r>
            <a:endParaRPr lang="en-US" dirty="0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Travel accident insurance coverage if on Tax-Aide business</a:t>
            </a:r>
          </a:p>
          <a:p>
            <a:pPr lvl="1"/>
            <a:r>
              <a:rPr lang="en-US" altLang="en-US" dirty="0" smtClean="0"/>
              <a:t>Supplemental secondary only for you, not your automobile</a:t>
            </a:r>
          </a:p>
          <a:p>
            <a:pPr lvl="1"/>
            <a:r>
              <a:rPr lang="en-US" altLang="en-US" dirty="0" smtClean="0"/>
              <a:t>Notify District Coordinator ASAP</a:t>
            </a:r>
          </a:p>
          <a:p>
            <a:r>
              <a:rPr lang="en-US" altLang="en-US" dirty="0" smtClean="0"/>
              <a:t>Personal Liability</a:t>
            </a:r>
          </a:p>
          <a:p>
            <a:r>
              <a:rPr lang="en-US" altLang="en-US" dirty="0" smtClean="0"/>
              <a:t>Code of  Conduct  Agreement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Site Orientation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Site organization (who does what)</a:t>
            </a:r>
          </a:p>
          <a:p>
            <a:pPr lvl="1" eaLnBrk="1" hangingPunct="1"/>
            <a:r>
              <a:rPr lang="en-US" altLang="en-US" smtClean="0"/>
              <a:t>SC -- Site Coordinator</a:t>
            </a:r>
          </a:p>
          <a:p>
            <a:pPr lvl="1" eaLnBrk="1" hangingPunct="1"/>
            <a:r>
              <a:rPr lang="en-US" altLang="en-US" smtClean="0"/>
              <a:t>CF -- Client Facilitator</a:t>
            </a:r>
          </a:p>
          <a:p>
            <a:pPr lvl="1" eaLnBrk="1" hangingPunct="1"/>
            <a:r>
              <a:rPr lang="en-US" altLang="en-US" smtClean="0"/>
              <a:t>EFC -- Counselor</a:t>
            </a:r>
          </a:p>
          <a:p>
            <a:pPr lvl="1" eaLnBrk="1" hangingPunct="1"/>
            <a:r>
              <a:rPr lang="en-US" altLang="en-US" smtClean="0"/>
              <a:t>QR -- Quality Reviewer</a:t>
            </a:r>
          </a:p>
          <a:p>
            <a:pPr lvl="1" eaLnBrk="1" hangingPunct="1"/>
            <a:r>
              <a:rPr lang="en-US" altLang="en-US" smtClean="0"/>
              <a:t>ERO – Electronic Return Originator</a:t>
            </a:r>
          </a:p>
          <a:p>
            <a:pPr eaLnBrk="1" hangingPunct="1"/>
            <a:r>
              <a:rPr lang="en-US" altLang="en-US" smtClean="0"/>
              <a:t>Working with the client</a:t>
            </a:r>
          </a:p>
          <a:p>
            <a:pPr eaLnBrk="1" hangingPunct="1"/>
            <a:r>
              <a:rPr lang="en-US" altLang="en-US" smtClean="0"/>
              <a:t>Site Preference Forms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Miscellaneous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Reimbursement – Document dates and Locations</a:t>
            </a:r>
          </a:p>
          <a:p>
            <a:pPr eaLnBrk="1" hangingPunct="1"/>
            <a:r>
              <a:rPr lang="en-US" altLang="en-US" smtClean="0"/>
              <a:t>Training Philosophy</a:t>
            </a:r>
          </a:p>
          <a:p>
            <a:pPr lvl="1" eaLnBrk="1" hangingPunct="1"/>
            <a:r>
              <a:rPr lang="en-US" altLang="en-US" smtClean="0"/>
              <a:t> Don’t memorize – use resource mat’l</a:t>
            </a:r>
          </a:p>
          <a:p>
            <a:pPr lvl="1" eaLnBrk="1" hangingPunct="1"/>
            <a:r>
              <a:rPr lang="en-US" altLang="en-US" smtClean="0"/>
              <a:t> Test is part of the learning process</a:t>
            </a:r>
          </a:p>
          <a:p>
            <a:pPr lvl="1" eaLnBrk="1" hangingPunct="1"/>
            <a:r>
              <a:rPr lang="en-US" altLang="en-US" smtClean="0"/>
              <a:t> Don’t do Military and International</a:t>
            </a:r>
          </a:p>
          <a:p>
            <a:pPr lvl="1" eaLnBrk="1" hangingPunct="1"/>
            <a:r>
              <a:rPr lang="en-US" altLang="en-US" smtClean="0"/>
              <a:t> Don’t let training drive you crazy</a:t>
            </a:r>
          </a:p>
          <a:p>
            <a:pPr lvl="1" eaLnBrk="1" hangingPunct="1"/>
            <a:r>
              <a:rPr lang="en-US" altLang="en-US" smtClean="0"/>
              <a:t>Remember that the fun part is fast approaching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Tell Us About Yourself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Name</a:t>
            </a:r>
          </a:p>
          <a:p>
            <a:pPr eaLnBrk="1" hangingPunct="1">
              <a:defRPr/>
            </a:pPr>
            <a:r>
              <a:rPr lang="en-US" dirty="0" smtClean="0"/>
              <a:t>Home town</a:t>
            </a:r>
          </a:p>
          <a:p>
            <a:pPr eaLnBrk="1" hangingPunct="1">
              <a:defRPr/>
            </a:pPr>
            <a:r>
              <a:rPr lang="en-US" dirty="0" smtClean="0"/>
              <a:t>Occupation </a:t>
            </a:r>
          </a:p>
          <a:p>
            <a:pPr lvl="1" eaLnBrk="1" hangingPunct="1">
              <a:defRPr/>
            </a:pPr>
            <a:r>
              <a:rPr lang="en-US" dirty="0" smtClean="0"/>
              <a:t>Current or pre-retirement</a:t>
            </a:r>
          </a:p>
          <a:p>
            <a:pPr eaLnBrk="1" hangingPunct="1">
              <a:defRPr/>
            </a:pPr>
            <a:r>
              <a:rPr lang="en-US" dirty="0" smtClean="0"/>
              <a:t>Computer experience</a:t>
            </a:r>
          </a:p>
          <a:p>
            <a:pPr lvl="1" eaLnBrk="1" hangingPunct="1">
              <a:defRPr/>
            </a:pPr>
            <a:r>
              <a:rPr lang="en-US" dirty="0" smtClean="0"/>
              <a:t>Computer Geek  to I just do E-mail </a:t>
            </a:r>
          </a:p>
          <a:p>
            <a:pPr eaLnBrk="1" hangingPunct="1">
              <a:defRPr/>
            </a:pPr>
            <a:r>
              <a:rPr lang="en-US" dirty="0" smtClean="0"/>
              <a:t>Tax experience</a:t>
            </a:r>
          </a:p>
          <a:p>
            <a:pPr lvl="1" eaLnBrk="1" hangingPunct="1">
              <a:defRPr/>
            </a:pPr>
            <a:r>
              <a:rPr lang="en-US" dirty="0" smtClean="0"/>
              <a:t>Tax CPA     to   I never did a tax return</a:t>
            </a:r>
          </a:p>
          <a:p>
            <a:pPr eaLnBrk="1" hangingPunct="1">
              <a:defRPr/>
            </a:pPr>
            <a:r>
              <a:rPr lang="en-US" dirty="0" smtClean="0"/>
              <a:t>Why did you volunteer?</a:t>
            </a:r>
          </a:p>
          <a:p>
            <a:pPr eaLnBrk="1" hangingPunct="1">
              <a:defRPr/>
            </a:pPr>
            <a:r>
              <a:rPr lang="en-US" dirty="0" smtClean="0"/>
              <a:t>What are your expectations of the AARP Tax-Aide Program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Online Training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TaxPrep4Free.org web site</a:t>
            </a:r>
          </a:p>
          <a:p>
            <a:pPr lvl="1" eaLnBrk="1" hangingPunct="1"/>
            <a:r>
              <a:rPr lang="en-US" altLang="en-US" smtClean="0"/>
              <a:t>Developed by Al Hershey</a:t>
            </a:r>
          </a:p>
          <a:p>
            <a:pPr lvl="1" eaLnBrk="1" hangingPunct="1"/>
            <a:r>
              <a:rPr lang="en-US" altLang="en-US" smtClean="0"/>
              <a:t>Used to supplement class instruction </a:t>
            </a:r>
          </a:p>
          <a:p>
            <a:pPr lvl="1" eaLnBrk="1" hangingPunct="1"/>
            <a:r>
              <a:rPr lang="en-US" altLang="en-US" smtClean="0"/>
              <a:t>Flip Teaching – Watch the lecture before class and use class time for book work, interaction, quiz questions, and preparing the Kent return.  </a:t>
            </a:r>
          </a:p>
          <a:p>
            <a:pPr eaLnBrk="1" hangingPunct="1"/>
            <a:r>
              <a:rPr lang="en-US" altLang="en-US" smtClean="0"/>
              <a:t>	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TaxPrep4Free Demo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 will do Demo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Forms</a:t>
            </a:r>
            <a:br>
              <a:rPr lang="en-US" smtClean="0"/>
            </a:b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IRS Intake &amp; Interview Form</a:t>
            </a:r>
          </a:p>
          <a:p>
            <a:pPr eaLnBrk="1" hangingPunct="1"/>
            <a:r>
              <a:rPr lang="en-US" altLang="en-US" dirty="0" smtClean="0"/>
              <a:t>IRS Form 1040 and NJ 1040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Cheat Sheet</a:t>
            </a:r>
          </a:p>
        </p:txBody>
      </p:sp>
      <p:pic>
        <p:nvPicPr>
          <p:cNvPr id="37891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300" y="1600200"/>
            <a:ext cx="5511800" cy="4724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Cheat Sheet Continued</a:t>
            </a:r>
          </a:p>
        </p:txBody>
      </p:sp>
      <p:pic>
        <p:nvPicPr>
          <p:cNvPr id="39939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7213"/>
            <a:ext cx="8077200" cy="449738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D91AD-A566-4052-A947-C3A158C6AC4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24428" y="2438400"/>
            <a:ext cx="62475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4000" b="1" dirty="0" smtClean="0"/>
              <a:t>Morris County AARP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Tax-Aide Program</a:t>
            </a:r>
          </a:p>
          <a:p>
            <a:pPr algn="ctr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Welcome to the Class of </a:t>
            </a:r>
          </a:p>
          <a:p>
            <a:pPr algn="ctr"/>
            <a:r>
              <a:rPr lang="en-US" altLang="en-US" sz="4000" b="1" dirty="0" smtClean="0"/>
              <a:t>Tax Year 2015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392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TaxWise Demo &amp; Problem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TaxWise Demo &amp;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TaxWise Online - TWO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First Log-In </a:t>
            </a:r>
          </a:p>
          <a:p>
            <a:pPr eaLnBrk="1" hangingPunct="1">
              <a:defRPr/>
            </a:pPr>
            <a:r>
              <a:rPr lang="en-US" dirty="0" smtClean="0"/>
              <a:t>Set Desktop shortcut</a:t>
            </a:r>
          </a:p>
          <a:p>
            <a:pPr eaLnBrk="1" hangingPunct="1">
              <a:defRPr/>
            </a:pPr>
            <a:r>
              <a:rPr lang="en-US" dirty="0" smtClean="0"/>
              <a:t>Set IE shortcut </a:t>
            </a:r>
          </a:p>
          <a:p>
            <a:pPr eaLnBrk="1" hangingPunct="1">
              <a:defRPr/>
            </a:pPr>
            <a:r>
              <a:rPr lang="en-US" dirty="0" smtClean="0"/>
              <a:t>Set CAP Lock</a:t>
            </a:r>
          </a:p>
          <a:p>
            <a:pPr eaLnBrk="1" hangingPunct="1">
              <a:defRPr/>
            </a:pPr>
            <a:r>
              <a:rPr lang="en-US" dirty="0" smtClean="0"/>
              <a:t>Overview of home page</a:t>
            </a:r>
          </a:p>
          <a:p>
            <a:pPr eaLnBrk="1" hangingPunct="1">
              <a:defRPr/>
            </a:pPr>
            <a:r>
              <a:rPr lang="en-US" dirty="0" smtClean="0"/>
              <a:t>How to get problem</a:t>
            </a:r>
          </a:p>
          <a:p>
            <a:pPr eaLnBrk="1" hangingPunct="1">
              <a:defRPr/>
            </a:pPr>
            <a:r>
              <a:rPr lang="en-US" dirty="0" smtClean="0"/>
              <a:t>Problem Set Up </a:t>
            </a:r>
          </a:p>
          <a:p>
            <a:pPr eaLnBrk="1" hangingPunct="1">
              <a:defRPr/>
            </a:pPr>
            <a:r>
              <a:rPr lang="en-US" dirty="0" smtClean="0"/>
              <a:t>Review refund monitor</a:t>
            </a:r>
          </a:p>
          <a:p>
            <a:pPr eaLnBrk="1" hangingPunct="1">
              <a:defRPr/>
            </a:pPr>
            <a:r>
              <a:rPr lang="en-US" dirty="0" smtClean="0"/>
              <a:t>Brown Return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Do Between Now and Class 2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Complete Familiarization Checklist Items</a:t>
            </a:r>
          </a:p>
          <a:p>
            <a:pPr eaLnBrk="1" hangingPunct="1"/>
            <a:r>
              <a:rPr lang="en-US" altLang="en-US" smtClean="0"/>
              <a:t>Complete the 8 Familiarization Problems located on TaxPrep4Free.org web site. Enter into TaxWise and have Coach review.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Caution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Anything you enter in TWO can be viewed by instructors and coaches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1435100" y="990600"/>
            <a:ext cx="7499350" cy="3581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Thank you for Volunteering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BC413F-C53E-494E-9AE0-9F5399F3897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8" name="Content Placeholder 7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302841"/>
              </p:ext>
            </p:extLst>
          </p:nvPr>
        </p:nvGraphicFramePr>
        <p:xfrm>
          <a:off x="1498600" y="1679575"/>
          <a:ext cx="6296025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3" imgW="4257982" imgH="3192613" progId="PowerPoint.Show.8">
                  <p:embed/>
                </p:oleObj>
              </mc:Choice>
              <mc:Fallback>
                <p:oleObj name="Presentation" r:id="rId3" imgW="4257982" imgH="319261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8600" y="1679575"/>
                        <a:ext cx="6296025" cy="472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03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Familiarize students with TaxWise Software prior to  Integrated Tax Law/ TaxWise Training</a:t>
            </a:r>
          </a:p>
          <a:p>
            <a:pPr lvl="1" eaLnBrk="1" hangingPunct="1">
              <a:defRPr/>
            </a:pPr>
            <a:r>
              <a:rPr lang="en-US" dirty="0" smtClean="0"/>
              <a:t>Open TaxWise Online using user ID and password</a:t>
            </a:r>
          </a:p>
          <a:p>
            <a:pPr lvl="1" eaLnBrk="1" hangingPunct="1">
              <a:defRPr/>
            </a:pPr>
            <a:r>
              <a:rPr lang="en-US" dirty="0" smtClean="0"/>
              <a:t>Navigate through the software</a:t>
            </a:r>
          </a:p>
          <a:p>
            <a:pPr lvl="1" eaLnBrk="1" hangingPunct="1">
              <a:defRPr/>
            </a:pPr>
            <a:r>
              <a:rPr lang="en-US" dirty="0" smtClean="0"/>
              <a:t>Start a return</a:t>
            </a:r>
          </a:p>
          <a:p>
            <a:pPr lvl="1" eaLnBrk="1" hangingPunct="1">
              <a:defRPr/>
            </a:pPr>
            <a:r>
              <a:rPr lang="en-US" dirty="0" smtClean="0"/>
              <a:t>Complete main information sheet</a:t>
            </a:r>
          </a:p>
          <a:p>
            <a:pPr lvl="1" eaLnBrk="1" hangingPunct="1">
              <a:defRPr/>
            </a:pPr>
            <a:r>
              <a:rPr lang="en-US" dirty="0" smtClean="0"/>
              <a:t>Enter most common income types </a:t>
            </a:r>
          </a:p>
          <a:p>
            <a:pPr lvl="1" eaLnBrk="1" hangingPunct="1">
              <a:defRPr/>
            </a:pPr>
            <a:r>
              <a:rPr lang="en-US" dirty="0" smtClean="0"/>
              <a:t>Enter data for certain credits</a:t>
            </a:r>
          </a:p>
          <a:p>
            <a:pPr lvl="1" eaLnBrk="1" hangingPunct="1">
              <a:defRPr/>
            </a:pPr>
            <a:r>
              <a:rPr lang="en-US" dirty="0" smtClean="0"/>
              <a:t>Transition of information from federal to NJ</a:t>
            </a:r>
          </a:p>
          <a:p>
            <a:pPr lvl="1" eaLnBrk="1" hangingPunct="1">
              <a:defRPr/>
            </a:pPr>
            <a:r>
              <a:rPr lang="en-US" dirty="0" smtClean="0"/>
              <a:t>Complete Federal &amp; NJ return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 Day 1</a:t>
            </a:r>
            <a:br>
              <a:rPr lang="en-US" altLang="en-US" dirty="0" smtClean="0"/>
            </a:br>
            <a:r>
              <a:rPr lang="en-US" altLang="en-US" sz="3600" dirty="0" smtClean="0"/>
              <a:t>(Monday, October 26, 2015)</a:t>
            </a:r>
            <a:endParaRPr lang="en-US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eaLnBrk="1" hangingPunct="1">
              <a:defRPr/>
            </a:pPr>
            <a:r>
              <a:rPr lang="en-US" dirty="0" smtClean="0"/>
              <a:t>Welcome </a:t>
            </a:r>
          </a:p>
          <a:p>
            <a:pPr lvl="1" eaLnBrk="1" hangingPunct="1">
              <a:defRPr/>
            </a:pPr>
            <a:r>
              <a:rPr lang="en-US" dirty="0" smtClean="0"/>
              <a:t>Program overview (Nancy Niemann)</a:t>
            </a:r>
          </a:p>
          <a:p>
            <a:pPr lvl="1" eaLnBrk="1" hangingPunct="1">
              <a:defRPr/>
            </a:pPr>
            <a:r>
              <a:rPr lang="en-US" dirty="0" smtClean="0"/>
              <a:t>Orientation (Nancy Niemann)</a:t>
            </a:r>
          </a:p>
          <a:p>
            <a:pPr lvl="1" eaLnBrk="1" hangingPunct="1">
              <a:defRPr/>
            </a:pPr>
            <a:r>
              <a:rPr lang="en-US" dirty="0" smtClean="0"/>
              <a:t>Introductions </a:t>
            </a:r>
          </a:p>
          <a:p>
            <a:pPr lvl="1" eaLnBrk="1" hangingPunct="1">
              <a:defRPr/>
            </a:pPr>
            <a:r>
              <a:rPr lang="en-US" dirty="0" smtClean="0"/>
              <a:t>Online training (Al Hershey)</a:t>
            </a:r>
          </a:p>
          <a:p>
            <a:pPr lvl="1" eaLnBrk="1" hangingPunct="1">
              <a:defRPr/>
            </a:pPr>
            <a:r>
              <a:rPr lang="en-US" dirty="0" smtClean="0"/>
              <a:t>Demo of online training resources (Al Hershey) </a:t>
            </a:r>
          </a:p>
          <a:p>
            <a:pPr lvl="1" eaLnBrk="1" hangingPunct="1">
              <a:defRPr/>
            </a:pPr>
            <a:r>
              <a:rPr lang="en-US" dirty="0" smtClean="0"/>
              <a:t>Introduction to tax forms</a:t>
            </a:r>
          </a:p>
          <a:p>
            <a:pPr lvl="1" eaLnBrk="1" hangingPunct="1">
              <a:defRPr/>
            </a:pPr>
            <a:r>
              <a:rPr lang="en-US" dirty="0" smtClean="0"/>
              <a:t>Cheat sheet</a:t>
            </a:r>
          </a:p>
          <a:p>
            <a:pPr lvl="1" eaLnBrk="1" hangingPunct="1">
              <a:defRPr/>
            </a:pPr>
            <a:r>
              <a:rPr lang="en-US" dirty="0" smtClean="0"/>
              <a:t>Log in to TaxWise Online (TWO)</a:t>
            </a:r>
          </a:p>
          <a:p>
            <a:pPr lvl="1" eaLnBrk="1" hangingPunct="1">
              <a:defRPr/>
            </a:pPr>
            <a:r>
              <a:rPr lang="en-US" dirty="0" smtClean="0"/>
              <a:t>Overview of TaxWise Online (TWO)</a:t>
            </a:r>
          </a:p>
          <a:p>
            <a:pPr lvl="1" eaLnBrk="1" hangingPunct="1">
              <a:defRPr/>
            </a:pPr>
            <a:r>
              <a:rPr lang="en-US" dirty="0" smtClean="0"/>
              <a:t>Complete a return together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Walk In Workshops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Voluntary</a:t>
            </a:r>
          </a:p>
          <a:p>
            <a:pPr eaLnBrk="1" hangingPunct="1"/>
            <a:r>
              <a:rPr lang="en-US" altLang="en-US" smtClean="0"/>
              <a:t>One on one help </a:t>
            </a:r>
          </a:p>
          <a:p>
            <a:pPr eaLnBrk="1" hangingPunct="1"/>
            <a:r>
              <a:rPr lang="en-US" altLang="en-US" smtClean="0"/>
              <a:t>10/30 Fri 9:00-12:00 Parsippany Library A</a:t>
            </a:r>
          </a:p>
          <a:p>
            <a:pPr eaLnBrk="1" hangingPunct="1"/>
            <a:r>
              <a:rPr lang="en-US" altLang="en-US" smtClean="0"/>
              <a:t>11/06 Fri 9:00-1:00  Parsippany Library A</a:t>
            </a:r>
          </a:p>
          <a:p>
            <a:pPr eaLnBrk="1" hangingPunct="1"/>
            <a:r>
              <a:rPr lang="en-US" altLang="en-US" smtClean="0"/>
              <a:t>Let me know via email if you are planning to attend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 Day 2</a:t>
            </a:r>
            <a:br>
              <a:rPr lang="en-US" altLang="en-US" dirty="0" smtClean="0"/>
            </a:br>
            <a:r>
              <a:rPr lang="en-US" altLang="en-US" sz="3600" dirty="0" smtClean="0"/>
              <a:t>(Monday, November 2, 2015)</a:t>
            </a:r>
            <a:endParaRPr lang="en-US" alt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Answer questions</a:t>
            </a:r>
          </a:p>
          <a:p>
            <a:pPr eaLnBrk="1" hangingPunct="1">
              <a:defRPr/>
            </a:pPr>
            <a:r>
              <a:rPr lang="en-US" dirty="0" smtClean="0"/>
              <a:t>Review problems as necessary</a:t>
            </a:r>
          </a:p>
          <a:p>
            <a:pPr eaLnBrk="1" hangingPunct="1">
              <a:defRPr/>
            </a:pPr>
            <a:r>
              <a:rPr lang="en-US" dirty="0" smtClean="0"/>
              <a:t>What’s next?</a:t>
            </a:r>
          </a:p>
          <a:p>
            <a:pPr lvl="1" eaLnBrk="1" hangingPunct="1">
              <a:defRPr/>
            </a:pPr>
            <a:r>
              <a:rPr lang="en-US" dirty="0" smtClean="0"/>
              <a:t>Review calendar</a:t>
            </a:r>
          </a:p>
          <a:p>
            <a:pPr lvl="1" eaLnBrk="1" hangingPunct="1">
              <a:defRPr/>
            </a:pPr>
            <a:r>
              <a:rPr lang="en-US" dirty="0" smtClean="0"/>
              <a:t>Integrated tax law/TaxWise Training</a:t>
            </a:r>
          </a:p>
          <a:p>
            <a:pPr lvl="1" eaLnBrk="1" hangingPunct="1">
              <a:defRPr/>
            </a:pPr>
            <a:r>
              <a:rPr lang="en-US" dirty="0" smtClean="0"/>
              <a:t>Proficiency Part 1 (4 problems 2014 Tax Law)</a:t>
            </a:r>
          </a:p>
          <a:p>
            <a:pPr lvl="1" eaLnBrk="1" hangingPunct="1">
              <a:defRPr/>
            </a:pPr>
            <a:r>
              <a:rPr lang="en-US" dirty="0" smtClean="0"/>
              <a:t>Proficiency Part 2 – (IRS certification test 2015 Tax Law)</a:t>
            </a:r>
          </a:p>
          <a:p>
            <a:pPr lvl="1" eaLnBrk="1" hangingPunct="1">
              <a:defRPr/>
            </a:pPr>
            <a:r>
              <a:rPr lang="en-US" dirty="0" smtClean="0"/>
              <a:t>Proficiency Part 3 – (1 or2 additional problems 2015 Tax Law – Focus on 2015 changes)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Overview of Tax-Aide Program by</a:t>
            </a:r>
            <a:br>
              <a:rPr lang="en-US" dirty="0" smtClean="0"/>
            </a:br>
            <a:r>
              <a:rPr lang="en-US" dirty="0" smtClean="0"/>
              <a:t>Nancy </a:t>
            </a:r>
            <a:r>
              <a:rPr lang="en-US" dirty="0" err="1" smtClean="0"/>
              <a:t>Niemann</a:t>
            </a:r>
            <a:r>
              <a:rPr lang="en-US" dirty="0" smtClean="0"/>
              <a:t> – District Coordinator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orientation</a:t>
            </a:r>
          </a:p>
          <a:p>
            <a:pPr eaLnBrk="1" hangingPunct="1"/>
            <a:r>
              <a:rPr lang="en-US" altLang="en-US" smtClean="0"/>
              <a:t>Who we are</a:t>
            </a:r>
          </a:p>
          <a:p>
            <a:pPr eaLnBrk="1" hangingPunct="1"/>
            <a:r>
              <a:rPr lang="en-US" altLang="en-US" smtClean="0"/>
              <a:t>Insurance coverage</a:t>
            </a:r>
          </a:p>
          <a:p>
            <a:pPr eaLnBrk="1" hangingPunct="1"/>
            <a:r>
              <a:rPr lang="en-US" altLang="en-US" smtClean="0"/>
              <a:t>Standards of Conduct Agreement</a:t>
            </a:r>
          </a:p>
          <a:p>
            <a:pPr eaLnBrk="1" hangingPunct="1"/>
            <a:r>
              <a:rPr lang="en-US" altLang="en-US" smtClean="0"/>
              <a:t>Site orientation</a:t>
            </a:r>
          </a:p>
          <a:p>
            <a:pPr eaLnBrk="1" hangingPunct="1"/>
            <a:r>
              <a:rPr lang="en-US" altLang="en-US" smtClean="0"/>
              <a:t>Reimbursement </a:t>
            </a:r>
          </a:p>
          <a:p>
            <a:pPr eaLnBrk="1" hangingPunct="1"/>
            <a:r>
              <a:rPr lang="en-US" altLang="en-US" smtClean="0"/>
              <a:t>Training philosophy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Orientation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Rest Rooms</a:t>
            </a:r>
          </a:p>
          <a:p>
            <a:pPr eaLnBrk="1" hangingPunct="1"/>
            <a:r>
              <a:rPr lang="en-US" altLang="en-US" smtClean="0"/>
              <a:t>Lunch</a:t>
            </a:r>
          </a:p>
          <a:p>
            <a:pPr eaLnBrk="1" hangingPunct="1"/>
            <a:r>
              <a:rPr lang="en-US" altLang="en-US" smtClean="0"/>
              <a:t>Name Tags – First Name and Initial Only Required in Sites</a:t>
            </a:r>
          </a:p>
          <a:p>
            <a:pPr eaLnBrk="1" hangingPunct="1"/>
            <a:r>
              <a:rPr lang="en-US" altLang="en-US" smtClean="0"/>
              <a:t>Put Your Names on Your Training Material </a:t>
            </a:r>
          </a:p>
          <a:p>
            <a:pPr eaLnBrk="1" hangingPunct="1"/>
            <a:r>
              <a:rPr lang="en-US" altLang="en-US" smtClean="0"/>
              <a:t>Sign-in List</a:t>
            </a:r>
          </a:p>
          <a:p>
            <a:pPr eaLnBrk="1" hangingPunct="1"/>
            <a:r>
              <a:rPr lang="en-US" altLang="en-US" smtClean="0"/>
              <a:t>Roster – Check off that information is correct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D78A5-7311-4F24-A83D-73D4A335A7D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2371</TotalTime>
  <Words>805</Words>
  <Application>Microsoft Office PowerPoint</Application>
  <PresentationFormat>On-screen Show (4:3)</PresentationFormat>
  <Paragraphs>203</Paragraphs>
  <Slides>24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ＭＳ Ｐゴシック</vt:lpstr>
      <vt:lpstr>Times New Roman</vt:lpstr>
      <vt:lpstr>Wingdings</vt:lpstr>
      <vt:lpstr>NJ Template 06</vt:lpstr>
      <vt:lpstr>Microsoft PowerPoint 97-2003 Presentation</vt:lpstr>
      <vt:lpstr>Morris County  AARP Tax-Aide</vt:lpstr>
      <vt:lpstr>PowerPoint Presentation</vt:lpstr>
      <vt:lpstr>Inspiration</vt:lpstr>
      <vt:lpstr>Goal</vt:lpstr>
      <vt:lpstr>Agenda Day 1 (Monday, October 26, 2015)</vt:lpstr>
      <vt:lpstr>Walk In Workshops</vt:lpstr>
      <vt:lpstr>Agenda Day 2 (Monday, November 2, 2015)</vt:lpstr>
      <vt:lpstr>Overview of Tax-Aide Program by Nancy Niemann – District Coordinator</vt:lpstr>
      <vt:lpstr>Orientation</vt:lpstr>
      <vt:lpstr>Who We Are</vt:lpstr>
      <vt:lpstr>Insurance Coverage</vt:lpstr>
      <vt:lpstr> Site Orientation</vt:lpstr>
      <vt:lpstr>Miscellaneous</vt:lpstr>
      <vt:lpstr>Tell Us About Yourself </vt:lpstr>
      <vt:lpstr>Online Training</vt:lpstr>
      <vt:lpstr>TaxPrep4Free Demo</vt:lpstr>
      <vt:lpstr>Forms </vt:lpstr>
      <vt:lpstr>The Cheat Sheet</vt:lpstr>
      <vt:lpstr>The Cheat Sheet Continued</vt:lpstr>
      <vt:lpstr>TaxWise Demo &amp; Problem</vt:lpstr>
      <vt:lpstr>TaxWise Online - TWO</vt:lpstr>
      <vt:lpstr>To Do Between Now and Class 2</vt:lpstr>
      <vt:lpstr>Caution</vt:lpstr>
      <vt:lpstr>Thank you for Volunteering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1040 Page 1 Taxpayer Information</dc:title>
  <dc:creator>Harry</dc:creator>
  <cp:lastModifiedBy>Harry Bonfanti</cp:lastModifiedBy>
  <cp:revision>183</cp:revision>
  <cp:lastPrinted>2013-10-18T22:36:22Z</cp:lastPrinted>
  <dcterms:created xsi:type="dcterms:W3CDTF">2009-09-29T18:46:33Z</dcterms:created>
  <dcterms:modified xsi:type="dcterms:W3CDTF">2015-10-25T20:26:30Z</dcterms:modified>
</cp:coreProperties>
</file>